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HG LOYER" initials="M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189114-67D8-B642-BA19-5C1F80055A6E}" v="4" dt="2020-03-16T10:06:03.0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HG LOYER" userId="080df6a5d202e137" providerId="LiveId" clId="{5E189114-67D8-B642-BA19-5C1F80055A6E}"/>
    <pc:docChg chg="modSld">
      <pc:chgData name="MHG LOYER" userId="080df6a5d202e137" providerId="LiveId" clId="{5E189114-67D8-B642-BA19-5C1F80055A6E}" dt="2020-03-16T10:09:18.790" v="0" actId="14100"/>
      <pc:docMkLst>
        <pc:docMk/>
      </pc:docMkLst>
      <pc:sldChg chg="modSp">
        <pc:chgData name="MHG LOYER" userId="080df6a5d202e137" providerId="LiveId" clId="{5E189114-67D8-B642-BA19-5C1F80055A6E}" dt="2020-03-16T10:09:18.790" v="0" actId="14100"/>
        <pc:sldMkLst>
          <pc:docMk/>
          <pc:sldMk cId="0" sldId="258"/>
        </pc:sldMkLst>
        <pc:spChg chg="mod">
          <ac:chgData name="MHG LOYER" userId="080df6a5d202e137" providerId="LiveId" clId="{5E189114-67D8-B642-BA19-5C1F80055A6E}" dt="2020-03-16T10:09:18.790" v="0" actId="14100"/>
          <ac:spMkLst>
            <pc:docMk/>
            <pc:sldMk cId="0" sldId="258"/>
            <ac:spMk id="52"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17-03-01T10:51:06.832" idx="1">
    <p:pos x="0" y="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81E8D1AA-B028-E847-A22C-5B9E13C00B36}" type="datetimeFigureOut">
              <a:rPr lang="fr-FR" smtClean="0"/>
              <a:t>16/03/2020</a:t>
            </a:fld>
            <a:endParaRPr lang="fr-FR"/>
          </a:p>
        </p:txBody>
      </p:sp>
      <p:sp>
        <p:nvSpPr>
          <p:cNvPr id="4" name="Espace réservé de l'image des diapositives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CDA876C6-3DF9-F344-8C23-972FB494E11F}" type="slidenum">
              <a:rPr lang="fr-FR" smtClean="0"/>
              <a:t>‹N°›</a:t>
            </a:fld>
            <a:endParaRPr lang="fr-FR"/>
          </a:p>
        </p:txBody>
      </p:sp>
    </p:spTree>
    <p:extLst>
      <p:ext uri="{BB962C8B-B14F-4D97-AF65-F5344CB8AC3E}">
        <p14:creationId xmlns:p14="http://schemas.microsoft.com/office/powerpoint/2010/main" val="425515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DA876C6-3DF9-F344-8C23-972FB494E11F}" type="slidenum">
              <a:rPr lang="fr-FR" smtClean="0"/>
              <a:t>4</a:t>
            </a:fld>
            <a:endParaRPr lang="fr-FR"/>
          </a:p>
        </p:txBody>
      </p:sp>
    </p:spTree>
    <p:extLst>
      <p:ext uri="{BB962C8B-B14F-4D97-AF65-F5344CB8AC3E}">
        <p14:creationId xmlns:p14="http://schemas.microsoft.com/office/powerpoint/2010/main" val="14776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fr-FR" sz="4400" b="0" strike="noStrike" spc="-1">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CustomShape 1"/>
          <p:cNvSpPr/>
          <p:nvPr/>
        </p:nvSpPr>
        <p:spPr>
          <a:xfrm>
            <a:off x="499320" y="5945040"/>
            <a:ext cx="4939920" cy="920520"/>
          </a:xfrm>
          <a:custGeom>
            <a:avLst/>
            <a:gdLst/>
            <a:ahLst/>
            <a:cxnLst/>
            <a:rect l="l" t="t" r="r" b="b"/>
            <a:pathLst>
              <a:path w="7485" h="337">
                <a:moveTo>
                  <a:pt x="0" y="2"/>
                </a:moveTo>
                <a:lnTo>
                  <a:pt x="7485" y="337"/>
                </a:lnTo>
                <a:lnTo>
                  <a:pt x="5558" y="337"/>
                </a:lnTo>
                <a:lnTo>
                  <a:pt x="1" y="0"/>
                </a:lnTo>
              </a:path>
            </a:pathLst>
          </a:custGeom>
          <a:solidFill>
            <a:schemeClr val="accent1">
              <a:tint val="65000"/>
              <a:satMod val="115000"/>
              <a:alpha val="40000"/>
            </a:schemeClr>
          </a:solidFill>
          <a:ln w="9360">
            <a:noFill/>
          </a:ln>
        </p:spPr>
        <p:style>
          <a:lnRef idx="0">
            <a:scrgbClr r="0" g="0" b="0"/>
          </a:lnRef>
          <a:fillRef idx="0">
            <a:scrgbClr r="0" g="0" b="0"/>
          </a:fillRef>
          <a:effectRef idx="0">
            <a:scrgbClr r="0" g="0" b="0"/>
          </a:effectRef>
          <a:fontRef idx="minor"/>
        </p:style>
      </p:sp>
      <p:sp>
        <p:nvSpPr>
          <p:cNvPr id="7" name="CustomShape 2"/>
          <p:cNvSpPr/>
          <p:nvPr/>
        </p:nvSpPr>
        <p:spPr>
          <a:xfrm>
            <a:off x="485640" y="5938920"/>
            <a:ext cx="3689640" cy="932760"/>
          </a:xfrm>
          <a:custGeom>
            <a:avLst/>
            <a:gdLst/>
            <a:ahLst/>
            <a:cxnLst/>
            <a:rect l="l" t="t" r="r" b="b"/>
            <a:pathLst>
              <a:path w="5591" h="588">
                <a:moveTo>
                  <a:pt x="0" y="0"/>
                </a:moveTo>
                <a:lnTo>
                  <a:pt x="5591" y="585"/>
                </a:lnTo>
                <a:lnTo>
                  <a:pt x="4415" y="588"/>
                </a:lnTo>
                <a:lnTo>
                  <a:pt x="12" y="4"/>
                </a:lnTo>
              </a:path>
            </a:pathLst>
          </a:custGeom>
          <a:solidFill>
            <a:srgbClr val="000000"/>
          </a:solidFill>
          <a:ln w="9360">
            <a:noFill/>
          </a:ln>
        </p:spPr>
        <p:style>
          <a:lnRef idx="0">
            <a:scrgbClr r="0" g="0" b="0"/>
          </a:lnRef>
          <a:fillRef idx="0">
            <a:scrgbClr r="0" g="0" b="0"/>
          </a:fillRef>
          <a:effectRef idx="0">
            <a:scrgbClr r="0" g="0" b="0"/>
          </a:effectRef>
          <a:fontRef idx="minor"/>
        </p:style>
      </p:sp>
      <p:sp>
        <p:nvSpPr>
          <p:cNvPr id="2" name="CustomShape 3"/>
          <p:cNvSpPr/>
          <p:nvPr/>
        </p:nvSpPr>
        <p:spPr>
          <a:xfrm>
            <a:off x="-6120" y="5791320"/>
            <a:ext cx="3401640" cy="1080000"/>
          </a:xfrm>
          <a:prstGeom prst="rtTriangle">
            <a:avLst/>
          </a:prstGeom>
          <a:blipFill rotWithShape="0">
            <a:blip r:embed="rId14">
              <a:alphaModFix amt="50000"/>
            </a:blip>
            <a:tile/>
          </a:blipFill>
          <a:ln w="12600">
            <a:noFill/>
          </a:ln>
          <a:effectLst>
            <a:outerShdw blurRad="50800" dist="38160" dir="5400000" rotWithShape="0">
              <a:srgbClr val="000000">
                <a:alpha val="35000"/>
              </a:srgbClr>
            </a:outerShdw>
          </a:effectLst>
        </p:spPr>
        <p:style>
          <a:lnRef idx="3">
            <a:schemeClr val="lt1"/>
          </a:lnRef>
          <a:fillRef idx="1">
            <a:schemeClr val="accent1"/>
          </a:fillRef>
          <a:effectRef idx="1">
            <a:schemeClr val="accent1"/>
          </a:effectRef>
          <a:fontRef idx="minor"/>
        </p:style>
      </p:sp>
      <p:sp>
        <p:nvSpPr>
          <p:cNvPr id="3" name="Line 4"/>
          <p:cNvSpPr/>
          <p:nvPr/>
        </p:nvSpPr>
        <p:spPr>
          <a:xfrm>
            <a:off x="-9000" y="5787720"/>
            <a:ext cx="3405240" cy="1084320"/>
          </a:xfrm>
          <a:prstGeom prst="line">
            <a:avLst/>
          </a:prstGeom>
          <a:ln w="12240">
            <a:solidFill>
              <a:srgbClr val="196F85"/>
            </a:solidFill>
          </a:ln>
        </p:spPr>
        <p:style>
          <a:lnRef idx="2">
            <a:schemeClr val="accent1"/>
          </a:lnRef>
          <a:fillRef idx="0">
            <a:schemeClr val="accent1"/>
          </a:fillRef>
          <a:effectRef idx="1">
            <a:schemeClr val="accent1"/>
          </a:effectRef>
          <a:fontRef idx="minor"/>
        </p:style>
      </p:sp>
      <p:sp>
        <p:nvSpPr>
          <p:cNvPr id="4" name="PlaceHolder 5"/>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5"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CustomShape 1"/>
          <p:cNvSpPr/>
          <p:nvPr/>
        </p:nvSpPr>
        <p:spPr>
          <a:xfrm>
            <a:off x="1115640" y="2277000"/>
            <a:ext cx="7128000" cy="191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1" u="sng" strike="noStrike" spc="-1">
                <a:solidFill>
                  <a:srgbClr val="000000"/>
                </a:solidFill>
                <a:uFillTx/>
                <a:latin typeface="Comic Sans MS"/>
                <a:ea typeface="DejaVu Sans"/>
              </a:rPr>
              <a:t>Présentation Année 2019</a:t>
            </a:r>
            <a:endParaRPr lang="fr-FR" sz="2400" b="0" strike="noStrike" spc="-1">
              <a:latin typeface="Arial"/>
            </a:endParaRPr>
          </a:p>
          <a:p>
            <a:pPr algn="ctr">
              <a:lnSpc>
                <a:spcPct val="100000"/>
              </a:lnSpc>
            </a:pPr>
            <a:r>
              <a:rPr lang="fr-FR" sz="2400" b="1" strike="noStrike" spc="-1">
                <a:solidFill>
                  <a:srgbClr val="000000"/>
                </a:solidFill>
                <a:latin typeface="Comic Sans MS"/>
                <a:ea typeface="DejaVu Sans"/>
              </a:rPr>
              <a:t> </a:t>
            </a:r>
            <a:endParaRPr lang="fr-FR" sz="2400" b="0" strike="noStrike" spc="-1">
              <a:latin typeface="Arial"/>
            </a:endParaRPr>
          </a:p>
          <a:p>
            <a:pPr algn="ctr">
              <a:lnSpc>
                <a:spcPct val="100000"/>
              </a:lnSpc>
            </a:pPr>
            <a:r>
              <a:rPr lang="fr-FR" sz="2400" b="1" u="sng" strike="noStrike" spc="-1">
                <a:solidFill>
                  <a:srgbClr val="000000"/>
                </a:solidFill>
                <a:uFillTx/>
                <a:latin typeface="Comic Sans MS"/>
                <a:ea typeface="DejaVu Sans"/>
              </a:rPr>
              <a:t>Le 3 Avril 2020</a:t>
            </a:r>
            <a:endParaRPr lang="fr-FR" sz="2400" b="0" strike="noStrike" spc="-1">
              <a:latin typeface="Arial"/>
            </a:endParaRPr>
          </a:p>
          <a:p>
            <a:pPr algn="ctr">
              <a:lnSpc>
                <a:spcPct val="100000"/>
              </a:lnSpc>
            </a:pPr>
            <a:endParaRPr lang="fr-FR" sz="2400" b="0" strike="noStrike" spc="-1">
              <a:latin typeface="Arial"/>
            </a:endParaRPr>
          </a:p>
          <a:p>
            <a:pPr algn="ctr">
              <a:lnSpc>
                <a:spcPct val="100000"/>
              </a:lnSpc>
            </a:pPr>
            <a:r>
              <a:rPr lang="fr-FR" sz="2400" b="1" strike="noStrike" spc="-1">
                <a:solidFill>
                  <a:srgbClr val="000000"/>
                </a:solidFill>
                <a:latin typeface="Comic Sans MS"/>
                <a:ea typeface="DejaVu Sans"/>
              </a:rPr>
              <a:t> </a:t>
            </a:r>
            <a:endParaRPr lang="fr-FR" sz="2400" b="0" strike="noStrike" spc="-1">
              <a:latin typeface="Arial"/>
            </a:endParaRPr>
          </a:p>
        </p:txBody>
      </p:sp>
      <p:pic>
        <p:nvPicPr>
          <p:cNvPr id="43" name="Image 1" descr="Logo_Fond_Handi_Psy Petit Format.jpg"/>
          <p:cNvPicPr/>
          <p:nvPr/>
        </p:nvPicPr>
        <p:blipFill>
          <a:blip r:embed="rId2"/>
          <a:stretch/>
        </p:blipFill>
        <p:spPr>
          <a:xfrm>
            <a:off x="0" y="0"/>
            <a:ext cx="2324880" cy="2448000"/>
          </a:xfrm>
          <a:prstGeom prst="rect">
            <a:avLst/>
          </a:prstGeom>
          <a:ln>
            <a:noFill/>
          </a:ln>
        </p:spPr>
      </p:pic>
      <p:sp>
        <p:nvSpPr>
          <p:cNvPr id="44" name="CustomShape 2"/>
          <p:cNvSpPr/>
          <p:nvPr/>
        </p:nvSpPr>
        <p:spPr>
          <a:xfrm>
            <a:off x="4380120" y="6408000"/>
            <a:ext cx="2350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r>
              <a:rPr lang="fr-FR" sz="1000" b="0" strike="noStrike" spc="-1">
                <a:solidFill>
                  <a:srgbClr val="000000"/>
                </a:solidFill>
                <a:latin typeface="Lucida Sans Unicode"/>
              </a:rPr>
              <a:t>Présentation, le 3 avril 2020</a:t>
            </a:r>
            <a:endParaRPr lang="fr-FR" sz="1000" b="0" strike="noStrike" spc="-1">
              <a:latin typeface="Arial"/>
            </a:endParaRPr>
          </a:p>
          <a:p>
            <a:pPr algn="r">
              <a:lnSpc>
                <a:spcPct val="100000"/>
              </a:lnSpc>
            </a:pPr>
            <a:endParaRPr lang="fr-FR" sz="1000" b="0" strike="noStrike" spc="-1">
              <a:latin typeface="Arial"/>
            </a:endParaRPr>
          </a:p>
        </p:txBody>
      </p:sp>
      <p:sp>
        <p:nvSpPr>
          <p:cNvPr id="45" name="CustomShape 3"/>
          <p:cNvSpPr/>
          <p:nvPr/>
        </p:nvSpPr>
        <p:spPr>
          <a:xfrm>
            <a:off x="8647200" y="6408000"/>
            <a:ext cx="3650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E8BC4FF-4BCF-4DFE-A919-539E259E83DA}" type="slidenum">
              <a:rPr lang="fr-FR" sz="1000" b="0" strike="noStrike" spc="-1">
                <a:solidFill>
                  <a:srgbClr val="000000"/>
                </a:solidFill>
                <a:latin typeface="Lucida Sans Unicode"/>
              </a:rPr>
              <a:t>1</a:t>
            </a:fld>
            <a:endParaRPr lang="fr-FR" sz="10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683640" y="1052640"/>
            <a:ext cx="8136360" cy="34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fr-FR" sz="1800" b="0" strike="noStrike" spc="-1">
              <a:latin typeface="Arial"/>
            </a:endParaRPr>
          </a:p>
          <a:p>
            <a:pPr>
              <a:lnSpc>
                <a:spcPct val="100000"/>
              </a:lnSpc>
            </a:pPr>
            <a:r>
              <a:rPr lang="fr-FR" sz="2400" b="0" strike="noStrike" spc="-1">
                <a:solidFill>
                  <a:srgbClr val="000000"/>
                </a:solidFill>
                <a:latin typeface="Comic Sans MS"/>
                <a:ea typeface="DejaVu Sans"/>
              </a:rPr>
              <a:t> </a:t>
            </a:r>
            <a:endParaRPr lang="fr-FR" sz="2400" b="0" strike="noStrike" spc="-1">
              <a:latin typeface="Arial"/>
            </a:endParaRPr>
          </a:p>
          <a:p>
            <a:pPr marL="285840" indent="-285120">
              <a:lnSpc>
                <a:spcPct val="100000"/>
              </a:lnSpc>
              <a:buClr>
                <a:srgbClr val="000000"/>
              </a:buClr>
              <a:buFont typeface="Wingdings" charset="2"/>
              <a:buChar char=""/>
            </a:pPr>
            <a:r>
              <a:rPr lang="fr-FR" sz="2000" b="1" strike="noStrike" spc="-1">
                <a:solidFill>
                  <a:srgbClr val="000000"/>
                </a:solidFill>
                <a:latin typeface="Comic Sans MS"/>
                <a:ea typeface="DejaVu Sans"/>
              </a:rPr>
              <a:t>Mot d’accueil</a:t>
            </a:r>
            <a:endParaRPr lang="fr-FR" sz="2000" b="0" strike="noStrike" spc="-1">
              <a:latin typeface="Arial"/>
            </a:endParaRPr>
          </a:p>
          <a:p>
            <a:pPr>
              <a:lnSpc>
                <a:spcPct val="100000"/>
              </a:lnSpc>
            </a:pPr>
            <a:endParaRPr lang="fr-FR" sz="2000" b="0" strike="noStrike" spc="-1">
              <a:latin typeface="Arial"/>
            </a:endParaRPr>
          </a:p>
          <a:p>
            <a:pPr marL="285840" indent="-285120">
              <a:lnSpc>
                <a:spcPct val="100000"/>
              </a:lnSpc>
              <a:buClr>
                <a:srgbClr val="000000"/>
              </a:buClr>
              <a:buFont typeface="Wingdings" charset="2"/>
              <a:buChar char=""/>
            </a:pPr>
            <a:r>
              <a:rPr lang="fr-FR" sz="2000" b="1" strike="noStrike" spc="-1">
                <a:solidFill>
                  <a:srgbClr val="000000"/>
                </a:solidFill>
                <a:latin typeface="Comic Sans MS"/>
                <a:ea typeface="DejaVu Sans"/>
              </a:rPr>
              <a:t>Présentation du rapport d’activité de l’année 2019</a:t>
            </a:r>
            <a:endParaRPr lang="fr-FR" sz="2000" b="0" strike="noStrike" spc="-1">
              <a:latin typeface="Arial"/>
            </a:endParaRPr>
          </a:p>
          <a:p>
            <a:pPr>
              <a:lnSpc>
                <a:spcPct val="100000"/>
              </a:lnSpc>
            </a:pPr>
            <a:endParaRPr lang="fr-FR" sz="2000" b="0" strike="noStrike" spc="-1">
              <a:latin typeface="Arial"/>
            </a:endParaRPr>
          </a:p>
          <a:p>
            <a:pPr marL="285840" indent="-285120">
              <a:lnSpc>
                <a:spcPct val="100000"/>
              </a:lnSpc>
              <a:buClr>
                <a:srgbClr val="000000"/>
              </a:buClr>
              <a:buFont typeface="Wingdings" charset="2"/>
              <a:buChar char=""/>
            </a:pPr>
            <a:r>
              <a:rPr lang="fr-FR" sz="2000" b="1" strike="noStrike" spc="-1">
                <a:solidFill>
                  <a:srgbClr val="000000"/>
                </a:solidFill>
                <a:latin typeface="Comic Sans MS"/>
                <a:ea typeface="DejaVu Sans"/>
              </a:rPr>
              <a:t>Présentation du bilan financier</a:t>
            </a:r>
            <a:endParaRPr lang="fr-FR" sz="2000" b="0" strike="noStrike" spc="-1">
              <a:latin typeface="Arial"/>
            </a:endParaRPr>
          </a:p>
          <a:p>
            <a:pPr>
              <a:lnSpc>
                <a:spcPct val="100000"/>
              </a:lnSpc>
            </a:pPr>
            <a:endParaRPr lang="fr-FR" sz="2000" b="0" strike="noStrike" spc="-1">
              <a:latin typeface="Arial"/>
            </a:endParaRPr>
          </a:p>
          <a:p>
            <a:pPr marL="285840" indent="-285120">
              <a:lnSpc>
                <a:spcPct val="100000"/>
              </a:lnSpc>
              <a:buClr>
                <a:srgbClr val="000000"/>
              </a:buClr>
              <a:buFont typeface="Wingdings" charset="2"/>
              <a:buChar char=""/>
            </a:pPr>
            <a:r>
              <a:rPr lang="fr-FR" sz="2000" b="1" strike="noStrike" spc="-1">
                <a:solidFill>
                  <a:srgbClr val="000000"/>
                </a:solidFill>
                <a:latin typeface="Comic Sans MS"/>
                <a:ea typeface="DejaVu Sans"/>
              </a:rPr>
              <a:t>Présentation des projets financés</a:t>
            </a:r>
            <a:endParaRPr lang="fr-FR" sz="2000" b="0" strike="noStrike" spc="-1">
              <a:latin typeface="Arial"/>
            </a:endParaRPr>
          </a:p>
          <a:p>
            <a:pPr>
              <a:lnSpc>
                <a:spcPct val="100000"/>
              </a:lnSpc>
            </a:pPr>
            <a:endParaRPr lang="fr-FR" sz="2000" b="0" strike="noStrike" spc="-1">
              <a:latin typeface="Arial"/>
            </a:endParaRPr>
          </a:p>
          <a:p>
            <a:pPr>
              <a:lnSpc>
                <a:spcPct val="100000"/>
              </a:lnSpc>
            </a:pPr>
            <a:r>
              <a:rPr lang="fr-FR" sz="2000" b="1" strike="noStrike" spc="-1">
                <a:solidFill>
                  <a:srgbClr val="000000"/>
                </a:solidFill>
                <a:latin typeface="Comic Sans MS"/>
                <a:ea typeface="DejaVu Sans"/>
              </a:rPr>
              <a:t> </a:t>
            </a:r>
            <a:endParaRPr lang="fr-FR" sz="2000" b="0" strike="noStrike" spc="-1">
              <a:latin typeface="Arial"/>
            </a:endParaRPr>
          </a:p>
        </p:txBody>
      </p:sp>
      <p:sp>
        <p:nvSpPr>
          <p:cNvPr id="47" name="CustomShape 2"/>
          <p:cNvSpPr/>
          <p:nvPr/>
        </p:nvSpPr>
        <p:spPr>
          <a:xfrm>
            <a:off x="3924000" y="6021360"/>
            <a:ext cx="3383640" cy="6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fr-FR" sz="1000" b="1" strike="noStrike" spc="-1">
                <a:solidFill>
                  <a:srgbClr val="000000"/>
                </a:solidFill>
                <a:latin typeface="Comic Sans MS"/>
              </a:rPr>
              <a:t>Présentation, le 3 avril 2020</a:t>
            </a:r>
            <a:endParaRPr lang="fr-FR" sz="1000" b="0" strike="noStrike" spc="-1">
              <a:latin typeface="Arial"/>
            </a:endParaRPr>
          </a:p>
          <a:p>
            <a:pPr algn="ctr">
              <a:lnSpc>
                <a:spcPct val="100000"/>
              </a:lnSpc>
            </a:pPr>
            <a:endParaRPr lang="fr-FR" sz="1000" b="0" strike="noStrike" spc="-1">
              <a:latin typeface="Arial"/>
            </a:endParaRPr>
          </a:p>
        </p:txBody>
      </p:sp>
      <p:pic>
        <p:nvPicPr>
          <p:cNvPr id="48" name="Image 4" descr="Logo_Fond_Handi_Psy Petit Format.jpg"/>
          <p:cNvPicPr/>
          <p:nvPr/>
        </p:nvPicPr>
        <p:blipFill>
          <a:blip r:embed="rId2"/>
          <a:stretch/>
        </p:blipFill>
        <p:spPr>
          <a:xfrm>
            <a:off x="0" y="0"/>
            <a:ext cx="1546920" cy="1628640"/>
          </a:xfrm>
          <a:prstGeom prst="rect">
            <a:avLst/>
          </a:prstGeom>
          <a:ln>
            <a:noFill/>
          </a:ln>
        </p:spPr>
      </p:pic>
      <p:sp>
        <p:nvSpPr>
          <p:cNvPr id="49" name="CustomShape 3"/>
          <p:cNvSpPr/>
          <p:nvPr/>
        </p:nvSpPr>
        <p:spPr>
          <a:xfrm>
            <a:off x="8647200" y="6408000"/>
            <a:ext cx="3650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287346B-6517-4040-974F-4476A174444F}" type="slidenum">
              <a:rPr lang="fr-FR" sz="1000" b="0" strike="noStrike" spc="-1">
                <a:solidFill>
                  <a:srgbClr val="000000"/>
                </a:solidFill>
                <a:latin typeface="Lucida Sans Unicode"/>
              </a:rPr>
              <a:t>2</a:t>
            </a:fld>
            <a:endParaRPr lang="fr-FR" sz="10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4716000" y="6093360"/>
            <a:ext cx="3647520" cy="62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fr-FR" sz="1000" b="1" strike="noStrike" spc="-1">
                <a:solidFill>
                  <a:srgbClr val="000000"/>
                </a:solidFill>
                <a:latin typeface="Comic Sans MS"/>
              </a:rPr>
              <a:t>Présentation, le 3 avril 2020</a:t>
            </a:r>
            <a:endParaRPr lang="fr-FR" sz="1000" b="0" strike="noStrike" spc="-1">
              <a:latin typeface="Arial"/>
            </a:endParaRPr>
          </a:p>
        </p:txBody>
      </p:sp>
      <p:pic>
        <p:nvPicPr>
          <p:cNvPr id="51" name="Image 5" descr="Logo_Fond_Handi_Psy Petit Format.jpg"/>
          <p:cNvPicPr/>
          <p:nvPr/>
        </p:nvPicPr>
        <p:blipFill>
          <a:blip r:embed="rId2"/>
          <a:stretch/>
        </p:blipFill>
        <p:spPr>
          <a:xfrm>
            <a:off x="0" y="0"/>
            <a:ext cx="1546920" cy="1628640"/>
          </a:xfrm>
          <a:prstGeom prst="rect">
            <a:avLst/>
          </a:prstGeom>
          <a:ln>
            <a:noFill/>
          </a:ln>
        </p:spPr>
      </p:pic>
      <p:sp>
        <p:nvSpPr>
          <p:cNvPr id="52" name="CustomShape 2"/>
          <p:cNvSpPr/>
          <p:nvPr/>
        </p:nvSpPr>
        <p:spPr>
          <a:xfrm>
            <a:off x="409903" y="144000"/>
            <a:ext cx="8095457" cy="870862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2000" b="0" strike="noStrike" spc="-1" dirty="0">
                <a:solidFill>
                  <a:srgbClr val="000000"/>
                </a:solidFill>
                <a:latin typeface="Comic Sans MS"/>
                <a:ea typeface="DejaVu Sans"/>
              </a:rPr>
              <a:t> </a:t>
            </a:r>
            <a:endParaRPr lang="fr-FR" sz="2000" b="0" strike="noStrike" spc="-1" dirty="0">
              <a:latin typeface="Arial"/>
            </a:endParaRPr>
          </a:p>
          <a:p>
            <a:pPr algn="ctr">
              <a:lnSpc>
                <a:spcPct val="100000"/>
              </a:lnSpc>
            </a:pPr>
            <a:r>
              <a:rPr lang="fr-FR" sz="1800" b="1" u="sng" strike="noStrike" spc="-1" dirty="0">
                <a:solidFill>
                  <a:srgbClr val="000000"/>
                </a:solidFill>
                <a:uFillTx/>
                <a:latin typeface="Comic Sans MS"/>
                <a:ea typeface="DejaVu Sans"/>
              </a:rPr>
              <a:t>Rapport moral d’activité de l’année 2019</a:t>
            </a:r>
            <a:endParaRPr lang="fr-FR" sz="1800" b="0" strike="noStrike" spc="-1" dirty="0">
              <a:latin typeface="Arial"/>
            </a:endParaRPr>
          </a:p>
          <a:p>
            <a:pPr algn="ctr">
              <a:lnSpc>
                <a:spcPct val="100000"/>
              </a:lnSpc>
            </a:pPr>
            <a:r>
              <a:rPr lang="fr-FR" sz="1800" b="1" strike="noStrike" spc="-1" dirty="0">
                <a:solidFill>
                  <a:srgbClr val="000000"/>
                </a:solidFill>
                <a:latin typeface="Comic Sans MS"/>
                <a:ea typeface="DejaVu Sans"/>
              </a:rPr>
              <a:t> </a:t>
            </a:r>
            <a:endParaRPr lang="fr-FR" sz="1800" b="0" strike="noStrike" spc="-1" dirty="0">
              <a:latin typeface="Arial"/>
            </a:endParaRPr>
          </a:p>
          <a:p>
            <a:pPr algn="ctr">
              <a:lnSpc>
                <a:spcPct val="100000"/>
              </a:lnSpc>
            </a:pPr>
            <a:endParaRPr lang="fr-FR" sz="1800" b="0" strike="noStrike" spc="-1" dirty="0">
              <a:latin typeface="Arial"/>
            </a:endParaRPr>
          </a:p>
          <a:p>
            <a:pPr algn="ctr">
              <a:lnSpc>
                <a:spcPct val="100000"/>
              </a:lnSpc>
            </a:pPr>
            <a:r>
              <a:rPr lang="fr-FR" sz="1800" b="1" u="sng" strike="noStrike" spc="-1" dirty="0">
                <a:solidFill>
                  <a:srgbClr val="000000"/>
                </a:solidFill>
                <a:uFillTx/>
                <a:latin typeface="Comic Sans MS"/>
                <a:ea typeface="DejaVu Sans"/>
              </a:rPr>
              <a:t>Activité du Conseil d’administration. </a:t>
            </a:r>
            <a:endParaRPr lang="fr-FR" sz="1800" b="0" strike="noStrike" spc="-1" dirty="0">
              <a:latin typeface="Arial"/>
            </a:endParaRPr>
          </a:p>
          <a:p>
            <a:pPr>
              <a:lnSpc>
                <a:spcPct val="100000"/>
              </a:lnSpc>
            </a:pPr>
            <a:r>
              <a:rPr lang="fr-FR" sz="1800" b="1" strike="noStrike" spc="-1" dirty="0">
                <a:solidFill>
                  <a:srgbClr val="000000"/>
                </a:solidFill>
                <a:latin typeface="Comic Sans MS"/>
                <a:ea typeface="DejaVu Sans"/>
              </a:rPr>
              <a:t> </a:t>
            </a:r>
            <a:endParaRPr lang="fr-FR" sz="1800" b="0" strike="noStrike" spc="-1" dirty="0">
              <a:latin typeface="Arial"/>
            </a:endParaRPr>
          </a:p>
          <a:p>
            <a:pPr>
              <a:lnSpc>
                <a:spcPct val="100000"/>
              </a:lnSpc>
            </a:pPr>
            <a:r>
              <a:rPr lang="fr-FR" sz="1800" b="1" strike="noStrike" spc="-1" dirty="0">
                <a:solidFill>
                  <a:srgbClr val="000000"/>
                </a:solidFill>
                <a:latin typeface="Comic Sans MS"/>
                <a:ea typeface="DejaVu Sans"/>
              </a:rPr>
              <a:t>Le conseil d’administration s’est réuni 6 fois sur l’année 2019. </a:t>
            </a:r>
            <a:endParaRPr lang="fr-FR" sz="1800" b="0" strike="noStrike" spc="-1" dirty="0">
              <a:latin typeface="Arial"/>
            </a:endParaRPr>
          </a:p>
          <a:p>
            <a:pPr algn="just">
              <a:lnSpc>
                <a:spcPct val="100000"/>
              </a:lnSpc>
            </a:pPr>
            <a:r>
              <a:rPr lang="fr-FR" sz="1800" b="1" strike="noStrike" spc="-1" dirty="0">
                <a:solidFill>
                  <a:srgbClr val="000000"/>
                </a:solidFill>
                <a:latin typeface="Comic Sans MS"/>
                <a:ea typeface="DejaVu Sans"/>
              </a:rPr>
              <a:t>Comme l’année précédente, l’activité principale a été la recherche de dons.</a:t>
            </a:r>
            <a:endParaRPr lang="fr-FR" sz="1800" b="0" strike="noStrike" spc="-1" dirty="0">
              <a:latin typeface="Arial"/>
            </a:endParaRPr>
          </a:p>
          <a:p>
            <a:pPr>
              <a:lnSpc>
                <a:spcPct val="100000"/>
              </a:lnSpc>
            </a:pPr>
            <a:r>
              <a:rPr lang="fr-FR" sz="1800" b="1" strike="noStrike" spc="-1" dirty="0">
                <a:solidFill>
                  <a:srgbClr val="000000"/>
                </a:solidFill>
                <a:latin typeface="Comic Sans MS"/>
                <a:ea typeface="DejaVu Sans"/>
              </a:rPr>
              <a:t>Pour ce faire, les documents de communication nécessaires ont été élaborés</a:t>
            </a:r>
            <a:endParaRPr lang="fr-FR" sz="1800" b="0" strike="noStrike" spc="-1" dirty="0">
              <a:latin typeface="Arial"/>
            </a:endParaRPr>
          </a:p>
          <a:p>
            <a:pPr>
              <a:lnSpc>
                <a:spcPct val="100000"/>
              </a:lnSpc>
            </a:pPr>
            <a:r>
              <a:rPr lang="fr-FR" sz="1800" b="1" strike="noStrike" spc="-1" dirty="0">
                <a:solidFill>
                  <a:srgbClr val="000000"/>
                </a:solidFill>
                <a:latin typeface="Comic Sans MS"/>
                <a:ea typeface="DejaVu Sans"/>
              </a:rPr>
              <a:t>-Refonte du flyer par Jean </a:t>
            </a:r>
            <a:r>
              <a:rPr lang="fr-FR" sz="1800" b="1" strike="noStrike" spc="-1" dirty="0" err="1">
                <a:solidFill>
                  <a:srgbClr val="000000"/>
                </a:solidFill>
                <a:latin typeface="Comic Sans MS"/>
                <a:ea typeface="DejaVu Sans"/>
              </a:rPr>
              <a:t>Lagadec</a:t>
            </a:r>
            <a:r>
              <a:rPr lang="fr-FR" sz="1800" b="1" strike="noStrike" spc="-1" dirty="0">
                <a:solidFill>
                  <a:srgbClr val="000000"/>
                </a:solidFill>
                <a:latin typeface="Comic Sans MS"/>
                <a:ea typeface="DejaVu Sans"/>
              </a:rPr>
              <a:t>.</a:t>
            </a:r>
            <a:endParaRPr lang="fr-FR" sz="1800" b="0" strike="noStrike" spc="-1" dirty="0">
              <a:latin typeface="Arial"/>
            </a:endParaRPr>
          </a:p>
          <a:p>
            <a:pPr>
              <a:lnSpc>
                <a:spcPct val="100000"/>
              </a:lnSpc>
            </a:pPr>
            <a:r>
              <a:rPr lang="fr-FR" sz="1800" b="1" strike="noStrike" spc="-1" dirty="0">
                <a:solidFill>
                  <a:srgbClr val="000000"/>
                </a:solidFill>
                <a:latin typeface="Comic Sans MS"/>
                <a:ea typeface="DejaVu Sans"/>
              </a:rPr>
              <a:t>-Courriers aux entreprises et aux particuliers</a:t>
            </a:r>
            <a:endParaRPr lang="fr-FR" sz="1800" b="0" strike="noStrike" spc="-1" dirty="0">
              <a:latin typeface="Arial"/>
            </a:endParaRPr>
          </a:p>
          <a:p>
            <a:pPr>
              <a:lnSpc>
                <a:spcPct val="100000"/>
              </a:lnSpc>
            </a:pPr>
            <a:r>
              <a:rPr lang="fr-FR" sz="1800" b="1" strike="noStrike" spc="-1" dirty="0">
                <a:solidFill>
                  <a:srgbClr val="000000"/>
                </a:solidFill>
                <a:latin typeface="Comic Sans MS"/>
                <a:ea typeface="DejaVu Sans"/>
              </a:rPr>
              <a:t>-Liste des projets à financer, élaborée avec le concours de l’Association La ROCHE et la participation d’autres structures de la région Rhône Alpes.</a:t>
            </a:r>
          </a:p>
          <a:p>
            <a:pPr>
              <a:lnSpc>
                <a:spcPct val="100000"/>
              </a:lnSpc>
            </a:pPr>
            <a:endParaRPr lang="fr-FR" sz="1800" b="1" strike="noStrike" spc="-1" dirty="0">
              <a:solidFill>
                <a:srgbClr val="000000"/>
              </a:solidFill>
              <a:latin typeface="Comic Sans MS"/>
              <a:ea typeface="DejaVu Sans"/>
            </a:endParaRPr>
          </a:p>
          <a:p>
            <a:pPr>
              <a:lnSpc>
                <a:spcPct val="100000"/>
              </a:lnSpc>
            </a:pPr>
            <a:r>
              <a:rPr lang="fr-FR" b="1" spc="-1" dirty="0">
                <a:solidFill>
                  <a:srgbClr val="000000"/>
                </a:solidFill>
                <a:latin typeface="Comic Sans MS"/>
              </a:rPr>
              <a:t>Organisation d’un Concert au Théâtre de Tarare en partenariat avec la Municipalité, concert qui a remporté un vif succès grâce également au partenariat avec des commerçants de Tarare.</a:t>
            </a:r>
            <a:endParaRPr lang="fr-FR" sz="1800" b="0" strike="noStrike" spc="-1" dirty="0">
              <a:latin typeface="Arial"/>
            </a:endParaRPr>
          </a:p>
          <a:p>
            <a:pPr>
              <a:lnSpc>
                <a:spcPct val="100000"/>
              </a:lnSpc>
            </a:pPr>
            <a:r>
              <a:rPr lang="fr-FR" sz="1800" b="1" strike="noStrike" spc="-1" dirty="0">
                <a:solidFill>
                  <a:srgbClr val="000000"/>
                </a:solidFill>
                <a:latin typeface="Comic Sans MS"/>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a:p>
            <a:pPr>
              <a:lnSpc>
                <a:spcPct val="100000"/>
              </a:lnSpc>
            </a:pPr>
            <a:r>
              <a:rPr lang="fr-FR" sz="1800" b="0" strike="noStrike" spc="-1" dirty="0">
                <a:solidFill>
                  <a:srgbClr val="000000"/>
                </a:solidFill>
                <a:latin typeface="Lucida Sans Unicode"/>
                <a:ea typeface="DejaVu Sans"/>
              </a:rPr>
              <a:t> </a:t>
            </a:r>
            <a:endParaRPr lang="fr-FR" sz="1800" b="0" strike="noStrike" spc="-1" dirty="0">
              <a:latin typeface="Arial"/>
            </a:endParaRPr>
          </a:p>
        </p:txBody>
      </p:sp>
      <p:sp>
        <p:nvSpPr>
          <p:cNvPr id="53" name="CustomShape 3"/>
          <p:cNvSpPr/>
          <p:nvPr/>
        </p:nvSpPr>
        <p:spPr>
          <a:xfrm>
            <a:off x="8647200" y="6408000"/>
            <a:ext cx="3650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348E793-E005-44B8-973A-448AF700332A}" type="slidenum">
              <a:rPr lang="fr-FR" sz="1000" b="0" strike="noStrike" spc="-1">
                <a:solidFill>
                  <a:srgbClr val="000000"/>
                </a:solidFill>
                <a:latin typeface="Lucida Sans Unicode"/>
              </a:rPr>
              <a:t>3</a:t>
            </a:fld>
            <a:endParaRPr lang="fr-FR" sz="10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Image 4" descr="Logo_Fond_Handi_Psy Petit Format.jpg"/>
          <p:cNvPicPr/>
          <p:nvPr/>
        </p:nvPicPr>
        <p:blipFill>
          <a:blip r:embed="rId3"/>
          <a:stretch/>
        </p:blipFill>
        <p:spPr>
          <a:xfrm>
            <a:off x="0" y="0"/>
            <a:ext cx="1546920" cy="1628640"/>
          </a:xfrm>
          <a:prstGeom prst="rect">
            <a:avLst/>
          </a:prstGeom>
          <a:ln>
            <a:noFill/>
          </a:ln>
        </p:spPr>
      </p:pic>
      <p:sp>
        <p:nvSpPr>
          <p:cNvPr id="55" name="CustomShape 1"/>
          <p:cNvSpPr/>
          <p:nvPr/>
        </p:nvSpPr>
        <p:spPr>
          <a:xfrm>
            <a:off x="648000" y="2160000"/>
            <a:ext cx="8280360" cy="316864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000" b="1" strike="noStrike" spc="-1" dirty="0">
                <a:solidFill>
                  <a:srgbClr val="000000"/>
                </a:solidFill>
                <a:latin typeface="Comic Sans MS"/>
                <a:ea typeface="DejaVu Sans"/>
              </a:rPr>
              <a:t>Lors de l’assemblée générale de La Roche, le 3 Avril 2020, nous avons confirmé la </a:t>
            </a:r>
            <a:r>
              <a:rPr lang="fr-FR" sz="2000" b="1" spc="-1" dirty="0">
                <a:solidFill>
                  <a:srgbClr val="000000"/>
                </a:solidFill>
                <a:latin typeface="Comic Sans MS"/>
              </a:rPr>
              <a:t>participation de FHAPSY à hauteur de 5 000 € pour financer le projet d’acquisition d’un véhicule type TWIZLIB (voiture électrique sans permis, en libre </a:t>
            </a:r>
            <a:r>
              <a:rPr lang="fr-FR" sz="2000" b="1" spc="-1" dirty="0" err="1">
                <a:solidFill>
                  <a:srgbClr val="000000"/>
                </a:solidFill>
                <a:latin typeface="Comic Sans MS"/>
              </a:rPr>
              <a:t>accés</a:t>
            </a:r>
            <a:r>
              <a:rPr lang="fr-FR" sz="2000" b="1" spc="-1" dirty="0">
                <a:solidFill>
                  <a:srgbClr val="000000"/>
                </a:solidFill>
                <a:latin typeface="Comic Sans MS"/>
              </a:rPr>
              <a:t>) pour </a:t>
            </a:r>
            <a:r>
              <a:rPr lang="fr-FR" sz="2000" b="1" strike="noStrike" spc="-1" dirty="0">
                <a:solidFill>
                  <a:srgbClr val="000000"/>
                </a:solidFill>
                <a:latin typeface="Comic Sans MS"/>
                <a:ea typeface="DejaVu Sans"/>
              </a:rPr>
              <a:t>l’Association </a:t>
            </a:r>
            <a:r>
              <a:rPr lang="fr-FR" sz="2000" b="1" spc="-1" dirty="0">
                <a:solidFill>
                  <a:srgbClr val="000000"/>
                </a:solidFill>
                <a:latin typeface="Comic Sans MS"/>
                <a:ea typeface="DejaVu Sans"/>
              </a:rPr>
              <a:t>L</a:t>
            </a:r>
            <a:r>
              <a:rPr lang="fr-FR" sz="2000" b="1" strike="noStrike" spc="-1" dirty="0">
                <a:solidFill>
                  <a:srgbClr val="000000"/>
                </a:solidFill>
                <a:latin typeface="Comic Sans MS"/>
                <a:ea typeface="DejaVu Sans"/>
              </a:rPr>
              <a:t>a Roche.</a:t>
            </a:r>
          </a:p>
          <a:p>
            <a:pPr>
              <a:lnSpc>
                <a:spcPct val="100000"/>
              </a:lnSpc>
            </a:pPr>
            <a:r>
              <a:rPr lang="fr-FR" sz="2000" b="1" spc="-1" dirty="0">
                <a:solidFill>
                  <a:srgbClr val="000000"/>
                </a:solidFill>
                <a:latin typeface="Comic Sans MS"/>
              </a:rPr>
              <a:t>Projet toujours en cours en 2020.</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gn="ct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sp>
        <p:nvSpPr>
          <p:cNvPr id="56" name="CustomShape 2"/>
          <p:cNvSpPr/>
          <p:nvPr/>
        </p:nvSpPr>
        <p:spPr>
          <a:xfrm>
            <a:off x="4380120" y="6381360"/>
            <a:ext cx="3791520" cy="390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fr-FR" sz="1000" b="1" strike="noStrike" spc="-1">
                <a:solidFill>
                  <a:srgbClr val="000000"/>
                </a:solidFill>
                <a:latin typeface="Comic Sans MS"/>
              </a:rPr>
              <a:t>Présentation, le 3 avril 2020</a:t>
            </a:r>
            <a:endParaRPr lang="fr-FR" sz="1000" b="0" strike="noStrike" spc="-1">
              <a:latin typeface="Arial"/>
            </a:endParaRPr>
          </a:p>
        </p:txBody>
      </p:sp>
      <p:sp>
        <p:nvSpPr>
          <p:cNvPr id="57" name="CustomShape 3"/>
          <p:cNvSpPr/>
          <p:nvPr/>
        </p:nvSpPr>
        <p:spPr>
          <a:xfrm>
            <a:off x="8647200" y="6408000"/>
            <a:ext cx="3650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AC800C7-C649-4BC8-92DE-15E3F38766B4}" type="slidenum">
              <a:rPr lang="fr-FR" sz="1000" b="0" strike="noStrike" spc="-1">
                <a:solidFill>
                  <a:srgbClr val="000000"/>
                </a:solidFill>
                <a:latin typeface="Lucida Sans Unicode"/>
              </a:rPr>
              <a:t>4</a:t>
            </a:fld>
            <a:endParaRPr lang="fr-FR" sz="10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Image 4" descr="Logo_Fond_Handi_Psy Petit Format.jpg"/>
          <p:cNvPicPr/>
          <p:nvPr/>
        </p:nvPicPr>
        <p:blipFill>
          <a:blip r:embed="rId2"/>
          <a:stretch/>
        </p:blipFill>
        <p:spPr>
          <a:xfrm>
            <a:off x="0" y="116640"/>
            <a:ext cx="1546920" cy="1628640"/>
          </a:xfrm>
          <a:prstGeom prst="rect">
            <a:avLst/>
          </a:prstGeom>
          <a:ln>
            <a:noFill/>
          </a:ln>
        </p:spPr>
      </p:pic>
      <p:sp>
        <p:nvSpPr>
          <p:cNvPr id="59" name="CustomShape 1"/>
          <p:cNvSpPr/>
          <p:nvPr/>
        </p:nvSpPr>
        <p:spPr>
          <a:xfrm>
            <a:off x="4572000" y="5805360"/>
            <a:ext cx="3311640" cy="93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fr-FR" sz="1000" b="1" strike="noStrike" spc="-1">
                <a:solidFill>
                  <a:srgbClr val="000000"/>
                </a:solidFill>
                <a:latin typeface="Lucida Sans Unicode"/>
              </a:rPr>
              <a:t>Présentation, le  3 avril 2020</a:t>
            </a:r>
            <a:endParaRPr lang="fr-FR" sz="1000" b="0" strike="noStrike" spc="-1">
              <a:latin typeface="Arial"/>
            </a:endParaRPr>
          </a:p>
        </p:txBody>
      </p:sp>
      <p:sp>
        <p:nvSpPr>
          <p:cNvPr id="60" name="CustomShape 2"/>
          <p:cNvSpPr/>
          <p:nvPr/>
        </p:nvSpPr>
        <p:spPr>
          <a:xfrm>
            <a:off x="288000" y="2160000"/>
            <a:ext cx="8804520" cy="34148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1800" b="1" strike="noStrike" spc="-1" dirty="0">
                <a:solidFill>
                  <a:srgbClr val="000000"/>
                </a:solidFill>
                <a:latin typeface="Comic Sans MS"/>
                <a:ea typeface="Microsoft YaHei"/>
              </a:rPr>
              <a:t>Le travail de Handi Psy courant de l’année 2019 a été de réfléchir sur la question sur de l’existence de FHAPSY et la possibilité de s’ouvrir sur l’extérieur. Pour mener à bien cette réflexion, nous avons rencontré </a:t>
            </a:r>
            <a:r>
              <a:rPr lang="fr-FR" sz="1800" b="1" strike="noStrike" spc="-1" dirty="0">
                <a:solidFill>
                  <a:srgbClr val="000000"/>
                </a:solidFill>
                <a:latin typeface="Comic Sans MS"/>
                <a:ea typeface="DejaVu Sans"/>
              </a:rPr>
              <a:t>Mr DESSITER Sébastien (Expert Comptable Cabinet In Extenso) le 13 juin 2019</a:t>
            </a:r>
            <a:r>
              <a:rPr lang="fr-FR" b="1" spc="-1" dirty="0">
                <a:solidFill>
                  <a:srgbClr val="000000"/>
                </a:solidFill>
                <a:latin typeface="Comic Sans MS"/>
              </a:rPr>
              <a:t>.</a:t>
            </a:r>
          </a:p>
          <a:p>
            <a:pPr algn="just">
              <a:lnSpc>
                <a:spcPct val="100000"/>
              </a:lnSpc>
            </a:pPr>
            <a:endParaRPr lang="fr-FR" sz="1800" b="1" strike="noStrike" spc="-1" dirty="0">
              <a:solidFill>
                <a:srgbClr val="000000"/>
              </a:solidFill>
              <a:latin typeface="Comic Sans MS"/>
            </a:endParaRPr>
          </a:p>
          <a:p>
            <a:pPr algn="just">
              <a:lnSpc>
                <a:spcPct val="100000"/>
              </a:lnSpc>
            </a:pPr>
            <a:r>
              <a:rPr lang="fr-FR" b="1" spc="-1" dirty="0">
                <a:solidFill>
                  <a:srgbClr val="000000"/>
                </a:solidFill>
                <a:latin typeface="Comic Sans MS"/>
              </a:rPr>
              <a:t>A ce jour la réflexion est toujours en cours.</a:t>
            </a:r>
            <a:endParaRPr lang="fr-FR" sz="1800" b="1" strike="noStrike" spc="-1" dirty="0">
              <a:latin typeface="Comic Sans MS"/>
            </a:endParaRPr>
          </a:p>
          <a:p>
            <a:pPr>
              <a:lnSpc>
                <a:spcPct val="100000"/>
              </a:lnSpc>
            </a:pPr>
            <a:endParaRPr lang="fr-FR" sz="1800" b="1" strike="noStrike" spc="-1" dirty="0">
              <a:latin typeface="Comic Sans MS"/>
            </a:endParaRPr>
          </a:p>
          <a:p>
            <a:pPr>
              <a:lnSpc>
                <a:spcPct val="100000"/>
              </a:lnSpc>
            </a:pPr>
            <a:r>
              <a:rPr lang="fr-FR" sz="1800" b="1" strike="noStrike" spc="-1" dirty="0">
                <a:solidFill>
                  <a:srgbClr val="000000"/>
                </a:solidFill>
                <a:latin typeface="Comic Sans MS"/>
                <a:ea typeface="DejaVu Sans"/>
              </a:rPr>
              <a:t>A partir d’Octobre 2019 nous avons relancé notre campagne de collecte de dons auprès des entreprises et des particuliers.</a:t>
            </a:r>
            <a:endParaRPr lang="fr-FR" sz="1800" b="1" strike="noStrike" spc="-1" dirty="0">
              <a:latin typeface="Comic Sans MS"/>
            </a:endParaRPr>
          </a:p>
          <a:p>
            <a:pPr>
              <a:lnSpc>
                <a:spcPct val="100000"/>
              </a:lnSpc>
            </a:pPr>
            <a:endParaRPr lang="fr-FR" sz="1800" b="1" strike="noStrike" spc="-1" dirty="0">
              <a:latin typeface="Comic Sans MS"/>
            </a:endParaRPr>
          </a:p>
          <a:p>
            <a:pPr>
              <a:lnSpc>
                <a:spcPct val="100000"/>
              </a:lnSpc>
            </a:pPr>
            <a:r>
              <a:rPr lang="fr-FR" sz="1800" b="1" strike="noStrike" spc="-1" dirty="0">
                <a:solidFill>
                  <a:srgbClr val="000000"/>
                </a:solidFill>
                <a:latin typeface="Comic Sans MS"/>
                <a:ea typeface="DejaVu Sans"/>
              </a:rPr>
              <a:t>Des contacts directs ont aussi été pris avec des donateurs potentiels. </a:t>
            </a:r>
            <a:endParaRPr lang="fr-FR" sz="1800" b="1" strike="noStrike" spc="-1" dirty="0">
              <a:latin typeface="Comic Sans MS"/>
            </a:endParaRPr>
          </a:p>
        </p:txBody>
      </p:sp>
      <p:sp>
        <p:nvSpPr>
          <p:cNvPr id="61" name="CustomShape 3"/>
          <p:cNvSpPr/>
          <p:nvPr/>
        </p:nvSpPr>
        <p:spPr>
          <a:xfrm>
            <a:off x="8647200" y="6408000"/>
            <a:ext cx="3650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E0C62E8-6904-4D3E-B925-94034A0192DA}" type="slidenum">
              <a:rPr lang="fr-FR" sz="1000" b="0" strike="noStrike" spc="-1">
                <a:solidFill>
                  <a:srgbClr val="000000"/>
                </a:solidFill>
                <a:latin typeface="Lucida Sans Unicode"/>
              </a:rPr>
              <a:t>5</a:t>
            </a:fld>
            <a:endParaRPr lang="fr-FR" sz="10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Image 5" descr="Logo_Fond_Handi_Psy Petit Format.jpg"/>
          <p:cNvPicPr/>
          <p:nvPr/>
        </p:nvPicPr>
        <p:blipFill>
          <a:blip r:embed="rId2"/>
          <a:stretch/>
        </p:blipFill>
        <p:spPr>
          <a:xfrm>
            <a:off x="0" y="16920"/>
            <a:ext cx="1546920" cy="1628640"/>
          </a:xfrm>
          <a:prstGeom prst="rect">
            <a:avLst/>
          </a:prstGeom>
          <a:ln>
            <a:noFill/>
          </a:ln>
        </p:spPr>
      </p:pic>
      <p:sp>
        <p:nvSpPr>
          <p:cNvPr id="63" name="CustomShape 1"/>
          <p:cNvSpPr/>
          <p:nvPr/>
        </p:nvSpPr>
        <p:spPr>
          <a:xfrm>
            <a:off x="467820" y="516613"/>
            <a:ext cx="8208360" cy="70158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1800" b="1" strike="noStrike" spc="-1" dirty="0">
                <a:solidFill>
                  <a:srgbClr val="000000"/>
                </a:solidFill>
                <a:latin typeface="Comic Sans MS"/>
                <a:ea typeface="DejaVu Sans"/>
              </a:rPr>
              <a:t> </a:t>
            </a:r>
            <a:endParaRPr lang="fr-FR" sz="1800" b="0" strike="noStrike" spc="-1" dirty="0">
              <a:latin typeface="Arial"/>
            </a:endParaRPr>
          </a:p>
          <a:p>
            <a:pPr algn="ctr">
              <a:lnSpc>
                <a:spcPct val="100000"/>
              </a:lnSpc>
            </a:pPr>
            <a:r>
              <a:rPr lang="fr-FR" sz="1800" b="1" u="sng" strike="noStrike" spc="-1" dirty="0">
                <a:solidFill>
                  <a:srgbClr val="000000"/>
                </a:solidFill>
                <a:uFillTx/>
                <a:latin typeface="Comic Sans MS"/>
                <a:ea typeface="DejaVu Sans"/>
              </a:rPr>
              <a:t>Perspectives : </a:t>
            </a:r>
            <a:endParaRPr lang="fr-FR" sz="1800" b="0" strike="noStrike" spc="-1" dirty="0">
              <a:latin typeface="Arial"/>
            </a:endParaRPr>
          </a:p>
          <a:p>
            <a:pPr algn="just">
              <a:lnSpc>
                <a:spcPct val="100000"/>
              </a:lnSpc>
            </a:pPr>
            <a:r>
              <a:rPr lang="fr-FR" sz="1800" b="0" strike="noStrike" spc="-1" dirty="0">
                <a:solidFill>
                  <a:srgbClr val="000000"/>
                </a:solidFill>
                <a:latin typeface="Comic Sans MS"/>
                <a:ea typeface="DejaVu Sans"/>
              </a:rPr>
              <a:t> </a:t>
            </a:r>
            <a:endParaRPr lang="fr-FR" sz="1800" b="0" strike="noStrike" spc="-1" dirty="0">
              <a:latin typeface="Arial"/>
            </a:endParaRPr>
          </a:p>
          <a:p>
            <a:pPr algn="just">
              <a:lnSpc>
                <a:spcPct val="100000"/>
              </a:lnSpc>
            </a:pPr>
            <a:r>
              <a:rPr lang="fr-FR" sz="1800" b="1" strike="noStrike" spc="-1" dirty="0">
                <a:solidFill>
                  <a:srgbClr val="000000"/>
                </a:solidFill>
                <a:latin typeface="Comic Sans MS"/>
                <a:ea typeface="DejaVu Sans"/>
              </a:rPr>
              <a:t>Affectation des dons : Nous avons décidés d’élargir la possibilité d’aider certaines associations des Couleurs de l’accompagnement sur le département du Rhône.</a:t>
            </a:r>
            <a:endParaRPr lang="fr-FR" sz="1800" b="0" strike="noStrike" spc="-1" dirty="0">
              <a:latin typeface="Arial"/>
            </a:endParaRPr>
          </a:p>
          <a:p>
            <a:pPr algn="just">
              <a:lnSpc>
                <a:spcPct val="100000"/>
              </a:lnSpc>
            </a:pPr>
            <a:endParaRPr lang="fr-FR" sz="1800" b="0" strike="noStrike" spc="-1" dirty="0">
              <a:latin typeface="Arial"/>
            </a:endParaRPr>
          </a:p>
          <a:p>
            <a:pPr algn="just">
              <a:lnSpc>
                <a:spcPct val="100000"/>
              </a:lnSpc>
            </a:pPr>
            <a:r>
              <a:rPr lang="fr-FR" sz="1800" b="1" strike="noStrike" spc="-1" dirty="0">
                <a:solidFill>
                  <a:srgbClr val="000000"/>
                </a:solidFill>
                <a:latin typeface="Comic Sans MS"/>
                <a:ea typeface="DejaVu Sans"/>
              </a:rPr>
              <a:t>-projet GRIM : création d’un espace sensoriel = 		2 000 €</a:t>
            </a:r>
            <a:endParaRPr lang="fr-FR" sz="1800" b="0" strike="noStrike" spc="-1" dirty="0">
              <a:latin typeface="Arial"/>
            </a:endParaRPr>
          </a:p>
          <a:p>
            <a:pPr algn="just">
              <a:lnSpc>
                <a:spcPct val="100000"/>
              </a:lnSpc>
            </a:pPr>
            <a:r>
              <a:rPr lang="fr-FR" sz="1800" b="1" strike="noStrike" spc="-1" dirty="0">
                <a:solidFill>
                  <a:srgbClr val="000000"/>
                </a:solidFill>
                <a:latin typeface="Comic Sans MS"/>
                <a:ea typeface="DejaVu Sans"/>
              </a:rPr>
              <a:t>-projet Association Yzeron : création d’un livre = 	3 500 €</a:t>
            </a:r>
            <a:endParaRPr lang="fr-FR" sz="1800" b="0" strike="noStrike" spc="-1" dirty="0">
              <a:latin typeface="Arial"/>
            </a:endParaRPr>
          </a:p>
          <a:p>
            <a:pPr>
              <a:lnSpc>
                <a:spcPct val="100000"/>
              </a:lnSpc>
            </a:pPr>
            <a:r>
              <a:rPr lang="fr-FR" sz="1800" b="1" strike="noStrike" spc="-1" dirty="0">
                <a:solidFill>
                  <a:srgbClr val="000000"/>
                </a:solidFill>
                <a:latin typeface="Comic Sans MS"/>
                <a:ea typeface="DejaVu Sans"/>
              </a:rPr>
              <a:t>-projet Association Les Mousselines : création d’une cuisine pédagogique = 						3 000 €</a:t>
            </a:r>
          </a:p>
          <a:p>
            <a:pPr>
              <a:lnSpc>
                <a:spcPct val="100000"/>
              </a:lnSpc>
            </a:pPr>
            <a:r>
              <a:rPr lang="fr-FR" b="1" spc="-1" dirty="0">
                <a:solidFill>
                  <a:srgbClr val="000000"/>
                </a:solidFill>
                <a:latin typeface="Comic Sans MS"/>
                <a:ea typeface="DejaVu Sans"/>
              </a:rPr>
              <a:t>							-------</a:t>
            </a:r>
            <a:endParaRPr lang="fr-FR" sz="1800" b="1" strike="noStrike" spc="-1" dirty="0">
              <a:solidFill>
                <a:srgbClr val="000000"/>
              </a:solidFill>
              <a:latin typeface="Comic Sans MS"/>
              <a:ea typeface="DejaVu Sans"/>
            </a:endParaRPr>
          </a:p>
          <a:p>
            <a:pPr>
              <a:lnSpc>
                <a:spcPct val="100000"/>
              </a:lnSpc>
            </a:pPr>
            <a:r>
              <a:rPr lang="fr-FR" b="1" spc="-1" dirty="0">
                <a:solidFill>
                  <a:srgbClr val="000000"/>
                </a:solidFill>
                <a:latin typeface="Comic Sans MS"/>
              </a:rPr>
              <a:t>			Soit un Total de 		8 500 €</a:t>
            </a:r>
            <a:endParaRPr lang="fr-FR" sz="1800" b="0" strike="noStrike" spc="-1" dirty="0">
              <a:latin typeface="Arial"/>
            </a:endParaRPr>
          </a:p>
          <a:p>
            <a:pPr algn="just">
              <a:lnSpc>
                <a:spcPct val="100000"/>
              </a:lnSpc>
            </a:pPr>
            <a:r>
              <a:rPr lang="fr-FR" sz="1800" b="1" strike="noStrike" spc="-1" dirty="0">
                <a:solidFill>
                  <a:srgbClr val="000000"/>
                </a:solidFill>
                <a:latin typeface="Comic Sans MS"/>
                <a:ea typeface="DejaVu Sans"/>
              </a:rPr>
              <a:t> </a:t>
            </a:r>
            <a:endParaRPr lang="fr-FR" sz="1800" b="0" strike="noStrike" spc="-1" dirty="0">
              <a:latin typeface="Arial"/>
            </a:endParaRPr>
          </a:p>
          <a:p>
            <a:pPr algn="just">
              <a:lnSpc>
                <a:spcPct val="100000"/>
              </a:lnSpc>
            </a:pPr>
            <a:r>
              <a:rPr lang="fr-FR" sz="1800" b="1" strike="noStrike" spc="-1" dirty="0">
                <a:solidFill>
                  <a:srgbClr val="000000"/>
                </a:solidFill>
                <a:latin typeface="Comic Sans MS"/>
                <a:ea typeface="DejaVu Sans"/>
              </a:rPr>
              <a:t>Nous lancerons la campagne de collecte 2020 à partir du mois de septembre.</a:t>
            </a:r>
            <a:endParaRPr lang="fr-FR" sz="1800" b="0" strike="noStrike" spc="-1" dirty="0">
              <a:latin typeface="Arial"/>
            </a:endParaRPr>
          </a:p>
          <a:p>
            <a:pPr algn="just">
              <a:lnSpc>
                <a:spcPct val="100000"/>
              </a:lnSpc>
            </a:pPr>
            <a:r>
              <a:rPr lang="fr-FR" sz="1800" b="1" strike="noStrike" spc="-1" dirty="0">
                <a:solidFill>
                  <a:srgbClr val="000000"/>
                </a:solidFill>
                <a:latin typeface="Comic Sans MS"/>
                <a:ea typeface="DejaVu Sans"/>
              </a:rPr>
              <a:t>Dans le courant de l’année nous allons étudier d’autres actions pouvant amener une récolte de fond. Nous pouvons d’ores et déjà annoncer qu’un Concert sera organisé le 17 octobre, nous vous communiquerons plus de détails dans les semaines qui viennent.</a:t>
            </a: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gn="just">
              <a:lnSpc>
                <a:spcPct val="100000"/>
              </a:lnSpc>
            </a:pPr>
            <a:endParaRPr lang="fr-FR" sz="1800" b="0" strike="noStrike" spc="-1" dirty="0">
              <a:latin typeface="Arial"/>
            </a:endParaRPr>
          </a:p>
          <a:p>
            <a:pPr algn="just">
              <a:lnSpc>
                <a:spcPct val="100000"/>
              </a:lnSpc>
            </a:pPr>
            <a:endParaRPr lang="fr-FR" sz="1800" b="0" strike="noStrike" spc="-1" dirty="0">
              <a:latin typeface="Arial"/>
            </a:endParaRPr>
          </a:p>
          <a:p>
            <a:pPr algn="just">
              <a:lnSpc>
                <a:spcPct val="100000"/>
              </a:lnSpc>
            </a:pPr>
            <a:endParaRPr lang="fr-FR" sz="1800" b="0" strike="noStrike" spc="-1" dirty="0">
              <a:latin typeface="Arial"/>
            </a:endParaRPr>
          </a:p>
        </p:txBody>
      </p:sp>
      <p:sp>
        <p:nvSpPr>
          <p:cNvPr id="64" name="CustomShape 2"/>
          <p:cNvSpPr/>
          <p:nvPr/>
        </p:nvSpPr>
        <p:spPr>
          <a:xfrm>
            <a:off x="4380120" y="6408000"/>
            <a:ext cx="2350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r>
              <a:rPr lang="fr-FR" sz="1000" b="1" strike="noStrike" spc="-1">
                <a:solidFill>
                  <a:srgbClr val="000000"/>
                </a:solidFill>
                <a:latin typeface="Lucida Sans Unicode"/>
              </a:rPr>
              <a:t>Présentation, le 3 avril 2020</a:t>
            </a:r>
            <a:endParaRPr lang="fr-FR" sz="1000" b="0" strike="noStrike" spc="-1">
              <a:latin typeface="Arial"/>
            </a:endParaRPr>
          </a:p>
        </p:txBody>
      </p:sp>
      <p:sp>
        <p:nvSpPr>
          <p:cNvPr id="65" name="CustomShape 3"/>
          <p:cNvSpPr/>
          <p:nvPr/>
        </p:nvSpPr>
        <p:spPr>
          <a:xfrm>
            <a:off x="8647200" y="6408000"/>
            <a:ext cx="3650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DB79592-C34D-49D4-953A-C23AFAE1B902}" type="slidenum">
              <a:rPr lang="fr-FR" sz="1000" b="0" strike="noStrike" spc="-1">
                <a:solidFill>
                  <a:srgbClr val="000000"/>
                </a:solidFill>
                <a:latin typeface="Lucida Sans Unicode"/>
              </a:rPr>
              <a:t>6</a:t>
            </a:fld>
            <a:endParaRPr lang="fr-FR" sz="1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3">
                                            <p:txEl>
                                              <p:pRg st="2" end="2"/>
                                            </p:txEl>
                                          </p:spTgt>
                                        </p:tgtEl>
                                        <p:attrNameLst>
                                          <p:attrName>style.visibility</p:attrName>
                                        </p:attrNameLst>
                                      </p:cBhvr>
                                      <p:to>
                                        <p:strVal val="visible"/>
                                      </p:to>
                                    </p:set>
                                    <p:animEffect transition="in" filter="randombar(horizontal)">
                                      <p:cBhvr additive="repl">
                                        <p:cTn id="7" dur="500"/>
                                        <p:tgtEl>
                                          <p:spTgt spid="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3">
                                            <p:txEl>
                                              <p:pRg st="3" end="3"/>
                                            </p:txEl>
                                          </p:spTgt>
                                        </p:tgtEl>
                                        <p:attrNameLst>
                                          <p:attrName>style.visibility</p:attrName>
                                        </p:attrNameLst>
                                      </p:cBhvr>
                                      <p:to>
                                        <p:strVal val="visible"/>
                                      </p:to>
                                    </p:set>
                                    <p:animEffect transition="in" filter="randombar(horizontal)">
                                      <p:cBhvr additive="repl">
                                        <p:cTn id="12" dur="500"/>
                                        <p:tgtEl>
                                          <p:spTgt spid="6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3">
                                            <p:txEl>
                                              <p:pRg st="5" end="5"/>
                                            </p:txEl>
                                          </p:spTgt>
                                        </p:tgtEl>
                                        <p:attrNameLst>
                                          <p:attrName>style.visibility</p:attrName>
                                        </p:attrNameLst>
                                      </p:cBhvr>
                                      <p:to>
                                        <p:strVal val="visible"/>
                                      </p:to>
                                    </p:set>
                                    <p:animEffect transition="in" filter="randombar(horizontal)">
                                      <p:cBhvr additive="repl">
                                        <p:cTn id="17" dur="500"/>
                                        <p:tgtEl>
                                          <p:spTgt spid="6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3">
                                            <p:txEl>
                                              <p:pRg st="6" end="6"/>
                                            </p:txEl>
                                          </p:spTgt>
                                        </p:tgtEl>
                                        <p:attrNameLst>
                                          <p:attrName>style.visibility</p:attrName>
                                        </p:attrNameLst>
                                      </p:cBhvr>
                                      <p:to>
                                        <p:strVal val="visible"/>
                                      </p:to>
                                    </p:set>
                                    <p:animEffect transition="in" filter="randombar(horizontal)">
                                      <p:cBhvr additive="repl">
                                        <p:cTn id="22" dur="500"/>
                                        <p:tgtEl>
                                          <p:spTgt spid="6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3">
                                            <p:txEl>
                                              <p:pRg st="7" end="7"/>
                                            </p:txEl>
                                          </p:spTgt>
                                        </p:tgtEl>
                                        <p:attrNameLst>
                                          <p:attrName>style.visibility</p:attrName>
                                        </p:attrNameLst>
                                      </p:cBhvr>
                                      <p:to>
                                        <p:strVal val="visible"/>
                                      </p:to>
                                    </p:set>
                                    <p:animEffect transition="in" filter="randombar(horizontal)">
                                      <p:cBhvr additive="repl">
                                        <p:cTn id="27" dur="500"/>
                                        <p:tgtEl>
                                          <p:spTgt spid="6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63">
                                            <p:txEl>
                                              <p:pRg st="8" end="8"/>
                                            </p:txEl>
                                          </p:spTgt>
                                        </p:tgtEl>
                                        <p:attrNameLst>
                                          <p:attrName>style.visibility</p:attrName>
                                        </p:attrNameLst>
                                      </p:cBhvr>
                                      <p:to>
                                        <p:strVal val="visible"/>
                                      </p:to>
                                    </p:set>
                                    <p:animEffect transition="in" filter="randombar(horizontal)">
                                      <p:cBhvr additive="repl">
                                        <p:cTn id="32" dur="500"/>
                                        <p:tgtEl>
                                          <p:spTgt spid="6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3">
                                            <p:txEl>
                                              <p:pRg st="9" end="9"/>
                                            </p:txEl>
                                          </p:spTgt>
                                        </p:tgtEl>
                                        <p:attrNameLst>
                                          <p:attrName>style.visibility</p:attrName>
                                        </p:attrNameLst>
                                      </p:cBhvr>
                                      <p:to>
                                        <p:strVal val="visible"/>
                                      </p:to>
                                    </p:set>
                                    <p:animEffect transition="in" filter="randombar(horizontal)">
                                      <p:cBhvr additive="repl">
                                        <p:cTn id="37" dur="500"/>
                                        <p:tgtEl>
                                          <p:spTgt spid="6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63">
                                            <p:txEl>
                                              <p:pRg st="10" end="10"/>
                                            </p:txEl>
                                          </p:spTgt>
                                        </p:tgtEl>
                                        <p:attrNameLst>
                                          <p:attrName>style.visibility</p:attrName>
                                        </p:attrNameLst>
                                      </p:cBhvr>
                                      <p:to>
                                        <p:strVal val="visible"/>
                                      </p:to>
                                    </p:set>
                                    <p:animEffect transition="in" filter="randombar(horizontal)">
                                      <p:cBhvr additive="repl">
                                        <p:cTn id="42" dur="500"/>
                                        <p:tgtEl>
                                          <p:spTgt spid="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p:nvPr/>
        </p:nvSpPr>
        <p:spPr>
          <a:xfrm>
            <a:off x="3960000" y="504000"/>
            <a:ext cx="3572640" cy="65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fr-FR" sz="1800" b="1" u="sng" strike="noStrike" spc="-1" dirty="0">
                <a:solidFill>
                  <a:srgbClr val="000000"/>
                </a:solidFill>
                <a:uFillTx/>
                <a:latin typeface="Comic Sans MS"/>
              </a:rPr>
              <a:t>Présentation du bilan financier</a:t>
            </a:r>
            <a:endParaRPr lang="fr-FR" sz="1800" b="0" strike="noStrike" spc="-1" dirty="0">
              <a:latin typeface="Arial"/>
            </a:endParaRPr>
          </a:p>
          <a:p>
            <a:pPr>
              <a:lnSpc>
                <a:spcPct val="100000"/>
              </a:lnSpc>
            </a:pPr>
            <a:r>
              <a:rPr lang="fr-FR" sz="1400" b="0" strike="noStrike" spc="-1" dirty="0">
                <a:solidFill>
                  <a:srgbClr val="000000"/>
                </a:solidFill>
                <a:latin typeface="Comic Sans MS"/>
              </a:rPr>
              <a:t>Exercice du : 01/01/2019 au 31/12/2019</a:t>
            </a:r>
            <a:endParaRPr lang="fr-FR" sz="1400" b="0" strike="noStrike" spc="-1" dirty="0">
              <a:latin typeface="Arial"/>
            </a:endParaRPr>
          </a:p>
        </p:txBody>
      </p:sp>
      <p:pic>
        <p:nvPicPr>
          <p:cNvPr id="67" name="Image 7" descr="Logo_Fond_Handi_Psy Petit Format.jpg"/>
          <p:cNvPicPr/>
          <p:nvPr/>
        </p:nvPicPr>
        <p:blipFill>
          <a:blip r:embed="rId2"/>
          <a:stretch/>
        </p:blipFill>
        <p:spPr>
          <a:xfrm>
            <a:off x="72000" y="72000"/>
            <a:ext cx="1546920" cy="1628640"/>
          </a:xfrm>
          <a:prstGeom prst="rect">
            <a:avLst/>
          </a:prstGeom>
          <a:ln>
            <a:noFill/>
          </a:ln>
        </p:spPr>
      </p:pic>
      <p:sp>
        <p:nvSpPr>
          <p:cNvPr id="68" name="CustomShape 2"/>
          <p:cNvSpPr/>
          <p:nvPr/>
        </p:nvSpPr>
        <p:spPr>
          <a:xfrm>
            <a:off x="4380480" y="6408360"/>
            <a:ext cx="267516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r>
              <a:rPr lang="fr-FR" sz="1000" b="1" strike="noStrike" spc="-1">
                <a:solidFill>
                  <a:srgbClr val="000000"/>
                </a:solidFill>
                <a:latin typeface="Lucida Sans Unicode"/>
              </a:rPr>
              <a:t>Présentation, le 3 avril 2020</a:t>
            </a:r>
            <a:endParaRPr lang="fr-FR" sz="1000" b="0" strike="noStrike" spc="-1">
              <a:latin typeface="Arial"/>
            </a:endParaRPr>
          </a:p>
        </p:txBody>
      </p:sp>
      <p:pic>
        <p:nvPicPr>
          <p:cNvPr id="3" name="Image 2" descr="Une image contenant capture d’écran&#10;&#10;Description générée automatiquement">
            <a:extLst>
              <a:ext uri="{FF2B5EF4-FFF2-40B4-BE49-F238E27FC236}">
                <a16:creationId xmlns:a16="http://schemas.microsoft.com/office/drawing/2014/main" id="{4B6C0351-39E9-074C-A186-445830BF0B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4622" y="1069664"/>
            <a:ext cx="5724769" cy="542859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Image 7" descr="Logo_Fond_Handi_Psy Petit Format.jpg"/>
          <p:cNvPicPr/>
          <p:nvPr/>
        </p:nvPicPr>
        <p:blipFill>
          <a:blip r:embed="rId2"/>
          <a:stretch/>
        </p:blipFill>
        <p:spPr>
          <a:xfrm>
            <a:off x="0" y="0"/>
            <a:ext cx="1546920" cy="1628640"/>
          </a:xfrm>
          <a:prstGeom prst="rect">
            <a:avLst/>
          </a:prstGeom>
          <a:ln>
            <a:noFill/>
          </a:ln>
        </p:spPr>
      </p:pic>
      <p:sp>
        <p:nvSpPr>
          <p:cNvPr id="70" name="CustomShape 1"/>
          <p:cNvSpPr/>
          <p:nvPr/>
        </p:nvSpPr>
        <p:spPr>
          <a:xfrm>
            <a:off x="4320000" y="454680"/>
            <a:ext cx="2663640" cy="408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fr-FR" sz="1800" b="1" u="sng" strike="noStrike" spc="-1">
                <a:solidFill>
                  <a:srgbClr val="000000"/>
                </a:solidFill>
                <a:uFillTx/>
                <a:latin typeface="Comic Sans MS"/>
              </a:rPr>
              <a:t>Statistiques</a:t>
            </a:r>
            <a:endParaRPr lang="fr-FR" sz="1800" b="0" strike="noStrike" spc="-1">
              <a:latin typeface="Arial"/>
            </a:endParaRPr>
          </a:p>
        </p:txBody>
      </p:sp>
      <p:sp>
        <p:nvSpPr>
          <p:cNvPr id="71" name="CustomShape 2"/>
          <p:cNvSpPr/>
          <p:nvPr/>
        </p:nvSpPr>
        <p:spPr>
          <a:xfrm>
            <a:off x="4380480" y="6408360"/>
            <a:ext cx="2350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r>
              <a:rPr lang="fr-FR" sz="1000" b="1" strike="noStrike" spc="-1">
                <a:solidFill>
                  <a:srgbClr val="000000"/>
                </a:solidFill>
                <a:latin typeface="Lucida Sans Unicode"/>
              </a:rPr>
              <a:t>Présentation, le 3 avril 2020</a:t>
            </a:r>
            <a:endParaRPr lang="fr-FR" sz="1000" b="0" strike="noStrike" spc="-1">
              <a:latin typeface="Arial"/>
            </a:endParaRPr>
          </a:p>
        </p:txBody>
      </p:sp>
      <p:pic>
        <p:nvPicPr>
          <p:cNvPr id="3" name="Image 2">
            <a:extLst>
              <a:ext uri="{FF2B5EF4-FFF2-40B4-BE49-F238E27FC236}">
                <a16:creationId xmlns:a16="http://schemas.microsoft.com/office/drawing/2014/main" id="{FD0C8E37-2649-574E-B019-3BBDB851C7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869" y="1114097"/>
            <a:ext cx="7740131" cy="539881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366</TotalTime>
  <Words>530</Words>
  <Application>Microsoft Macintosh PowerPoint</Application>
  <PresentationFormat>Affichage à l'écran (4:3)</PresentationFormat>
  <Paragraphs>86</Paragraphs>
  <Slides>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Calibri</vt:lpstr>
      <vt:lpstr>Comic Sans MS</vt:lpstr>
      <vt:lpstr>Lucida Sans Unicode</vt:lpstr>
      <vt:lpstr>Symbol</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Utilisatrice</dc:creator>
  <dc:description/>
  <cp:lastModifiedBy>MHG LOYER</cp:lastModifiedBy>
  <cp:revision>74</cp:revision>
  <dcterms:created xsi:type="dcterms:W3CDTF">2016-03-15T09:07:52Z</dcterms:created>
  <dcterms:modified xsi:type="dcterms:W3CDTF">2020-03-16T10:09:22Z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Présentation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9</vt:i4>
  </property>
</Properties>
</file>